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7" r:id="rId3"/>
    <p:sldId id="257" r:id="rId4"/>
    <p:sldId id="263" r:id="rId5"/>
    <p:sldId id="259" r:id="rId6"/>
    <p:sldId id="272" r:id="rId7"/>
    <p:sldId id="270" r:id="rId8"/>
    <p:sldId id="273" r:id="rId9"/>
    <p:sldId id="266" r:id="rId10"/>
    <p:sldId id="268" r:id="rId11"/>
    <p:sldId id="26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260"/>
    <a:srgbClr val="00133A"/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BE736F-6371-4A48-9404-F43CBB8D4C2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1A94D8-14E4-4A31-A446-02F8C401F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13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6B9C31-89D4-44AF-A4BB-8A8C5C4EBE06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EE6B6B-57A4-4B23-98BF-90322A424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8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1262063"/>
            <a:ext cx="6053138" cy="3405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65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1262063"/>
            <a:ext cx="6053138" cy="3405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7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8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0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32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27615"/>
            <a:ext cx="11682101" cy="6332433"/>
          </a:xfrm>
          <a:prstGeom prst="rect">
            <a:avLst/>
          </a:prstGeom>
          <a:solidFill>
            <a:srgbClr val="22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21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27615"/>
            <a:ext cx="11682101" cy="6332433"/>
          </a:xfrm>
          <a:prstGeom prst="rect">
            <a:avLst/>
          </a:prstGeom>
          <a:solidFill>
            <a:srgbClr val="22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2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8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9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0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3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57FA-C198-452F-830A-FAF63CAAAEC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999" y="1044449"/>
            <a:ext cx="10805979" cy="2387600"/>
          </a:xfrm>
        </p:spPr>
        <p:txBody>
          <a:bodyPr anchor="ctr" anchorCtr="0"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Compliance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 Sector Strategies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Medium-Term Fiscal Parameters</a:t>
            </a:r>
            <a: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1CA1FE85-00B0-4924-80F8-5ED2589E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47" y="4999702"/>
            <a:ext cx="788709" cy="78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08956" y="5394056"/>
            <a:ext cx="3211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September 28, 2023</a:t>
            </a:r>
          </a:p>
          <a:p>
            <a:pPr algn="ctr"/>
            <a:r>
              <a:rPr lang="en-US" dirty="0" smtClean="0"/>
              <a:t>Tbilisi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5" y="201224"/>
            <a:ext cx="10901082" cy="126350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Tagging the State Budget Programs with Sectoral Strategies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/>
            </a:r>
            <a:b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en-US" sz="2800" dirty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Linking </a:t>
            </a:r>
            <a:r>
              <a:rPr lang="en-US" sz="2800" dirty="0" smtClean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Budget Program With The </a:t>
            </a:r>
            <a:r>
              <a:rPr lang="en-US" sz="2800" dirty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2030 </a:t>
            </a:r>
            <a:r>
              <a:rPr lang="en-US" sz="2800" dirty="0" smtClean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</a:t>
            </a:r>
            <a:r>
              <a:rPr lang="en-US" sz="2800" dirty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smtClean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trategy Of Georgia</a:t>
            </a:r>
            <a:endParaRPr lang="en-US" sz="2800" dirty="0">
              <a:solidFill>
                <a:srgbClr val="2AA2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543996"/>
              </p:ext>
            </p:extLst>
          </p:nvPr>
        </p:nvGraphicFramePr>
        <p:xfrm>
          <a:off x="251009" y="1748706"/>
          <a:ext cx="11797059" cy="3513575"/>
        </p:xfrm>
        <a:graphic>
          <a:graphicData uri="http://schemas.openxmlformats.org/drawingml/2006/table">
            <a:tbl>
              <a:tblPr/>
              <a:tblGrid>
                <a:gridCol w="588949">
                  <a:extLst>
                    <a:ext uri="{9D8B030D-6E8A-4147-A177-3AD203B41FA5}">
                      <a16:colId xmlns:a16="http://schemas.microsoft.com/office/drawing/2014/main" val="578660858"/>
                    </a:ext>
                  </a:extLst>
                </a:gridCol>
                <a:gridCol w="1166504">
                  <a:extLst>
                    <a:ext uri="{9D8B030D-6E8A-4147-A177-3AD203B41FA5}">
                      <a16:colId xmlns:a16="http://schemas.microsoft.com/office/drawing/2014/main" val="1228072398"/>
                    </a:ext>
                  </a:extLst>
                </a:gridCol>
                <a:gridCol w="999007">
                  <a:extLst>
                    <a:ext uri="{9D8B030D-6E8A-4147-A177-3AD203B41FA5}">
                      <a16:colId xmlns:a16="http://schemas.microsoft.com/office/drawing/2014/main" val="442314081"/>
                    </a:ext>
                  </a:extLst>
                </a:gridCol>
                <a:gridCol w="870560">
                  <a:extLst>
                    <a:ext uri="{9D8B030D-6E8A-4147-A177-3AD203B41FA5}">
                      <a16:colId xmlns:a16="http://schemas.microsoft.com/office/drawing/2014/main" val="1388923518"/>
                    </a:ext>
                  </a:extLst>
                </a:gridCol>
                <a:gridCol w="1059374">
                  <a:extLst>
                    <a:ext uri="{9D8B030D-6E8A-4147-A177-3AD203B41FA5}">
                      <a16:colId xmlns:a16="http://schemas.microsoft.com/office/drawing/2014/main" val="3040571717"/>
                    </a:ext>
                  </a:extLst>
                </a:gridCol>
                <a:gridCol w="860768">
                  <a:extLst>
                    <a:ext uri="{9D8B030D-6E8A-4147-A177-3AD203B41FA5}">
                      <a16:colId xmlns:a16="http://schemas.microsoft.com/office/drawing/2014/main" val="1726968270"/>
                    </a:ext>
                  </a:extLst>
                </a:gridCol>
                <a:gridCol w="1277561">
                  <a:extLst>
                    <a:ext uri="{9D8B030D-6E8A-4147-A177-3AD203B41FA5}">
                      <a16:colId xmlns:a16="http://schemas.microsoft.com/office/drawing/2014/main" val="1012900724"/>
                    </a:ext>
                  </a:extLst>
                </a:gridCol>
                <a:gridCol w="797343">
                  <a:extLst>
                    <a:ext uri="{9D8B030D-6E8A-4147-A177-3AD203B41FA5}">
                      <a16:colId xmlns:a16="http://schemas.microsoft.com/office/drawing/2014/main" val="948830525"/>
                    </a:ext>
                  </a:extLst>
                </a:gridCol>
                <a:gridCol w="634251">
                  <a:extLst>
                    <a:ext uri="{9D8B030D-6E8A-4147-A177-3AD203B41FA5}">
                      <a16:colId xmlns:a16="http://schemas.microsoft.com/office/drawing/2014/main" val="3311883280"/>
                    </a:ext>
                  </a:extLst>
                </a:gridCol>
                <a:gridCol w="322790">
                  <a:extLst>
                    <a:ext uri="{9D8B030D-6E8A-4147-A177-3AD203B41FA5}">
                      <a16:colId xmlns:a16="http://schemas.microsoft.com/office/drawing/2014/main" val="935650566"/>
                    </a:ext>
                  </a:extLst>
                </a:gridCol>
                <a:gridCol w="565266">
                  <a:extLst>
                    <a:ext uri="{9D8B030D-6E8A-4147-A177-3AD203B41FA5}">
                      <a16:colId xmlns:a16="http://schemas.microsoft.com/office/drawing/2014/main" val="3518268757"/>
                    </a:ext>
                  </a:extLst>
                </a:gridCol>
                <a:gridCol w="317020">
                  <a:extLst>
                    <a:ext uri="{9D8B030D-6E8A-4147-A177-3AD203B41FA5}">
                      <a16:colId xmlns:a16="http://schemas.microsoft.com/office/drawing/2014/main" val="3226413646"/>
                    </a:ext>
                  </a:extLst>
                </a:gridCol>
                <a:gridCol w="480218">
                  <a:extLst>
                    <a:ext uri="{9D8B030D-6E8A-4147-A177-3AD203B41FA5}">
                      <a16:colId xmlns:a16="http://schemas.microsoft.com/office/drawing/2014/main" val="1445539617"/>
                    </a:ext>
                  </a:extLst>
                </a:gridCol>
                <a:gridCol w="344307">
                  <a:extLst>
                    <a:ext uri="{9D8B030D-6E8A-4147-A177-3AD203B41FA5}">
                      <a16:colId xmlns:a16="http://schemas.microsoft.com/office/drawing/2014/main" val="1667484988"/>
                    </a:ext>
                  </a:extLst>
                </a:gridCol>
                <a:gridCol w="453036">
                  <a:extLst>
                    <a:ext uri="{9D8B030D-6E8A-4147-A177-3AD203B41FA5}">
                      <a16:colId xmlns:a16="http://schemas.microsoft.com/office/drawing/2014/main" val="1987533260"/>
                    </a:ext>
                  </a:extLst>
                </a:gridCol>
                <a:gridCol w="425412">
                  <a:extLst>
                    <a:ext uri="{9D8B030D-6E8A-4147-A177-3AD203B41FA5}">
                      <a16:colId xmlns:a16="http://schemas.microsoft.com/office/drawing/2014/main" val="1448466312"/>
                    </a:ext>
                  </a:extLst>
                </a:gridCol>
                <a:gridCol w="634693">
                  <a:extLst>
                    <a:ext uri="{9D8B030D-6E8A-4147-A177-3AD203B41FA5}">
                      <a16:colId xmlns:a16="http://schemas.microsoft.com/office/drawing/2014/main" val="3981077959"/>
                    </a:ext>
                  </a:extLst>
                </a:gridCol>
              </a:tblGrid>
              <a:tr h="575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Program Code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Program Name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Implementing Agency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Policy Classifier</a:t>
                      </a:r>
                      <a:endParaRPr lang="ka-GE" sz="12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Direction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Number of Activity 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 of Activity 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Budget of the Activity (thousand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GEL)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Allocation</a:t>
                      </a:r>
                      <a:r>
                        <a:rPr lang="en-US" sz="1200" b="1" i="0" u="none" strike="noStrike" baseline="0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 of program - </a:t>
                      </a:r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</a:t>
                      </a:r>
                      <a:endParaRPr lang="ka-GE" sz="12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+1 </a:t>
                      </a:r>
                      <a:endParaRPr lang="ka-GE" sz="12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+2</a:t>
                      </a:r>
                      <a:endParaRPr lang="ka-GE" sz="12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+3</a:t>
                      </a:r>
                      <a:endParaRPr lang="ka-GE" sz="12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  <a:endParaRPr lang="ka-GE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224193"/>
                  </a:ext>
                </a:extLst>
              </a:tr>
              <a:tr h="903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827160"/>
                  </a:ext>
                </a:extLst>
              </a:tr>
              <a:tr h="20337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23 01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Public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Finance Management</a:t>
                      </a:r>
                      <a:endParaRPr lang="ka-G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 of Georgia</a:t>
                      </a:r>
                      <a:endParaRPr lang="ka-G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Vision 2030</a:t>
                      </a:r>
                      <a:endParaRPr lang="ka-G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 Development</a:t>
                      </a:r>
                      <a:endParaRPr lang="ka-G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 and analysis of budget execution to ensure the compliance of budget framework with fiscal parameters</a:t>
                      </a:r>
                      <a:endParaRPr lang="ka-G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5,151.0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25,430.0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6617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1950" y="5334000"/>
            <a:ext cx="116861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The information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be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filled by spending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units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through the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e-budget system;</a:t>
            </a:r>
            <a:endParaRPr lang="ka-GE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In many cases, the sector strategy does not have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costing and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the strategy action plans are prepared for a period of 1-2 or 3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which is accompanied by the cost estimates for the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appropriate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years. In such cases, the linkage to the strategies of the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programs/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sub-programs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is based on action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plans</a:t>
            </a:r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nd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depending on the duration of the strategy, in the following years (if the action plan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is prepared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for a period of less than 4 years), the expected forecasts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be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filled 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according to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the duration of the strategy</a:t>
            </a:r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1CA1FE85-00B0-4924-80F8-5ED2589E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876" y="5161934"/>
            <a:ext cx="815757" cy="81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2923" y="2836895"/>
            <a:ext cx="90329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en-GB" sz="5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7" y="201224"/>
            <a:ext cx="10413521" cy="67004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EU-EGFA - Budget Support 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2023-2026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37" y="1058333"/>
            <a:ext cx="6116130" cy="45000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Compliance of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Government Sector Strategies with Medium-Term Fiscal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Parameters</a:t>
            </a:r>
          </a:p>
          <a:p>
            <a:pPr marL="0" indent="0" algn="just">
              <a:buNone/>
            </a:pPr>
            <a:endParaRPr lang="ka-GE" sz="1400" b="1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Target </a:t>
            </a:r>
            <a:r>
              <a:rPr lang="en-US" sz="14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for </a:t>
            </a: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year 2023</a:t>
            </a: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Template of an annex to the annual state budget package submission  to “tag” government sectoral strategies with the budget programs prepared and discussed with the relevant  stakeholders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</a:t>
            </a:r>
            <a:endParaRPr lang="ka-GE" sz="1400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/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Template of an annex to the annual state budget package submission  to “tag” 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government sectoral strategies with 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budget programs prepared and discussed with the relevant  stakeholders</a:t>
            </a:r>
            <a:r>
              <a:rPr lang="ka-GE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/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Source(s) of verification</a:t>
            </a:r>
            <a:r>
              <a:rPr lang="en-GB" i="1" dirty="0" smtClean="0"/>
              <a:t> </a:t>
            </a:r>
            <a:r>
              <a:rPr lang="en-GB" sz="12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MoF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website (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www.MoF.ge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 Stakeholder discussion meeting minutes and the template of the annex to the annual budget law.</a:t>
            </a:r>
            <a:endParaRPr lang="ka-GE" sz="12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Target for year 2024:</a:t>
            </a:r>
          </a:p>
          <a:p>
            <a:pPr lvl="1"/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annex to the annual state budget package reflects “tagging” of government sectoral strategies with the budget programs prepared for at least one sectoral strategy</a:t>
            </a:r>
          </a:p>
          <a:p>
            <a:pPr lvl="1"/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Source(s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of 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verification:</a:t>
            </a:r>
            <a:r>
              <a:rPr lang="en-GB" i="1" dirty="0" smtClean="0"/>
              <a:t> </a:t>
            </a:r>
            <a:r>
              <a:rPr lang="en-GB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MoF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website (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www.MoF.ge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Budget Law Package 2025.</a:t>
            </a:r>
            <a:endParaRPr lang="ka-GE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Target </a:t>
            </a: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for 2026:</a:t>
            </a:r>
            <a:endParaRPr lang="en-US" sz="1400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/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2027 state budget law package includes the annex reflecting all government sectoral strategies</a:t>
            </a:r>
            <a:endParaRPr lang="en-US" sz="12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/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Source(s) of </a:t>
            </a:r>
            <a:r>
              <a:rPr lang="en-GB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verification: </a:t>
            </a:r>
            <a:r>
              <a:rPr lang="en-GB" sz="1200" dirty="0" err="1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MoF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website (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hlinkClick r:id="rId2"/>
              </a:rPr>
              <a:t>www.MoF.ge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)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 State Budget Law Package 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2027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ka-GE" sz="12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Amount of the Budget Support </a:t>
            </a: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- 1,000,000 €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4098" name="Picture 2" descr="EU Report: Georgia Continued Steadily on Its European Path Including in the  Challenging COVID-19 Context - GeorgianJour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966" y="4123426"/>
            <a:ext cx="5368506" cy="2406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5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7" y="201224"/>
            <a:ext cx="10413521" cy="67004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P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olicy Classifier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22775" y="719547"/>
            <a:ext cx="4499259" cy="49461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Goals -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SDG</a:t>
            </a:r>
            <a:r>
              <a:rPr lang="ka-GE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oals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Gender Equality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Climate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Climate Change - Mitigation</a:t>
            </a:r>
            <a:r>
              <a:rPr lang="ka-GE" sz="105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Climate </a:t>
            </a:r>
            <a:r>
              <a:rPr lang="en-US" sz="105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05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Adaptation</a:t>
            </a:r>
            <a:r>
              <a:rPr lang="ka-GE" sz="105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Climate Change - Mitigation and </a:t>
            </a:r>
            <a:r>
              <a:rPr lang="en-US" sz="105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Adaptation;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ights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Energy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Efficiency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Sector S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trategies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ka-GE" sz="105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2030.</a:t>
            </a:r>
            <a:endParaRPr lang="ka-GE" sz="105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4837" y="1414480"/>
            <a:ext cx="587492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enhance the alignment between strategic and policy documentation and the budgetary framework, the "tagging" tool was incorporated into the e-budget system. The </a:t>
            </a:r>
            <a:r>
              <a:rPr lang="en-US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"Policy Classifier"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component within this tool enables all spending units to link their programs/sub-programs with the relevant policy classifier, including Sustainable Development Goals (SDG), Gender Equality, Climate Change, Sectoral Strategies, and 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others.</a:t>
            </a:r>
          </a:p>
          <a:p>
            <a:pPr algn="just"/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information about these linkages is 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reflected in the 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Budget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According to 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policy classifier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relevant expenses will be identified and reflected in the budget documentation.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6696635" y="1152811"/>
            <a:ext cx="439270" cy="4231341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36" y="387927"/>
            <a:ext cx="11600058" cy="52647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Budget - Current Structure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B1D0-6975-42C1-9C02-4D76C1702964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25350"/>
              </p:ext>
            </p:extLst>
          </p:nvPr>
        </p:nvGraphicFramePr>
        <p:xfrm>
          <a:off x="482599" y="3110755"/>
          <a:ext cx="10185401" cy="27452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9638">
                  <a:extLst>
                    <a:ext uri="{9D8B030D-6E8A-4147-A177-3AD203B41FA5}">
                      <a16:colId xmlns:a16="http://schemas.microsoft.com/office/drawing/2014/main" val="1016259701"/>
                    </a:ext>
                  </a:extLst>
                </a:gridCol>
                <a:gridCol w="2134440">
                  <a:extLst>
                    <a:ext uri="{9D8B030D-6E8A-4147-A177-3AD203B41FA5}">
                      <a16:colId xmlns:a16="http://schemas.microsoft.com/office/drawing/2014/main" val="115909277"/>
                    </a:ext>
                  </a:extLst>
                </a:gridCol>
                <a:gridCol w="1853593">
                  <a:extLst>
                    <a:ext uri="{9D8B030D-6E8A-4147-A177-3AD203B41FA5}">
                      <a16:colId xmlns:a16="http://schemas.microsoft.com/office/drawing/2014/main" val="4250974982"/>
                    </a:ext>
                  </a:extLst>
                </a:gridCol>
                <a:gridCol w="2099351">
                  <a:extLst>
                    <a:ext uri="{9D8B030D-6E8A-4147-A177-3AD203B41FA5}">
                      <a16:colId xmlns:a16="http://schemas.microsoft.com/office/drawing/2014/main" val="1844604726"/>
                    </a:ext>
                  </a:extLst>
                </a:gridCol>
                <a:gridCol w="1699090">
                  <a:extLst>
                    <a:ext uri="{9D8B030D-6E8A-4147-A177-3AD203B41FA5}">
                      <a16:colId xmlns:a16="http://schemas.microsoft.com/office/drawing/2014/main" val="1836036517"/>
                    </a:ext>
                  </a:extLst>
                </a:gridCol>
                <a:gridCol w="1929289">
                  <a:extLst>
                    <a:ext uri="{9D8B030D-6E8A-4147-A177-3AD203B41FA5}">
                      <a16:colId xmlns:a16="http://schemas.microsoft.com/office/drawing/2014/main" val="1751232578"/>
                    </a:ext>
                  </a:extLst>
                </a:gridCol>
              </a:tblGrid>
              <a:tr h="3723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Indicator</a:t>
                      </a:r>
                      <a:r>
                        <a:rPr lang="en-US" sz="1400" b="0" kern="1200" baseline="0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of Program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461537"/>
                  </a:ext>
                </a:extLst>
              </a:tr>
              <a:tr h="510887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 of Indicator</a:t>
                      </a:r>
                      <a:endParaRPr lang="ka-GE" sz="13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Indicator </a:t>
                      </a:r>
                      <a:endParaRPr lang="ka-GE" sz="13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Targeted Indicator</a:t>
                      </a:r>
                      <a:endParaRPr lang="ka-GE" sz="13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Possibility of Deviation (%/Description) </a:t>
                      </a:r>
                      <a:endParaRPr lang="ka-GE" sz="13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Potential Risks</a:t>
                      </a:r>
                      <a:endParaRPr lang="ka-GE" sz="13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2673074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888363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445386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548266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141462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24927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495322"/>
              </p:ext>
            </p:extLst>
          </p:nvPr>
        </p:nvGraphicFramePr>
        <p:xfrm>
          <a:off x="482600" y="965419"/>
          <a:ext cx="10185400" cy="21227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92700">
                  <a:extLst>
                    <a:ext uri="{9D8B030D-6E8A-4147-A177-3AD203B41FA5}">
                      <a16:colId xmlns:a16="http://schemas.microsoft.com/office/drawing/2014/main" val="1323414117"/>
                    </a:ext>
                  </a:extLst>
                </a:gridCol>
                <a:gridCol w="5092700">
                  <a:extLst>
                    <a:ext uri="{9D8B030D-6E8A-4147-A177-3AD203B41FA5}">
                      <a16:colId xmlns:a16="http://schemas.microsoft.com/office/drawing/2014/main" val="2483986394"/>
                    </a:ext>
                  </a:extLst>
                </a:gridCol>
              </a:tblGrid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Name and Program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417495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Implementing Agency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525455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Policy Classifier</a:t>
                      </a:r>
                      <a:endParaRPr lang="en-US" sz="1400" b="0" i="1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89367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 and Goal of the Program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27694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 Outcome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4486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2599" y="5925392"/>
            <a:ext cx="1018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According to the specifics of the programs, in relation to gender-sensitive programs, it is important to select the gender aspect of the program as one of the program evaluation indicators.</a:t>
            </a:r>
          </a:p>
        </p:txBody>
      </p:sp>
    </p:spTree>
    <p:extLst>
      <p:ext uri="{BB962C8B-B14F-4D97-AF65-F5344CB8AC3E}">
        <p14:creationId xmlns:p14="http://schemas.microsoft.com/office/powerpoint/2010/main" val="22074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Medium-Term Fiscal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Of Policy Classifiers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02435"/>
              </p:ext>
            </p:extLst>
          </p:nvPr>
        </p:nvGraphicFramePr>
        <p:xfrm>
          <a:off x="651932" y="719681"/>
          <a:ext cx="10930467" cy="5918200"/>
        </p:xfrm>
        <a:graphic>
          <a:graphicData uri="http://schemas.openxmlformats.org/drawingml/2006/table">
            <a:tbl>
              <a:tblPr/>
              <a:tblGrid>
                <a:gridCol w="5972975">
                  <a:extLst>
                    <a:ext uri="{9D8B030D-6E8A-4147-A177-3AD203B41FA5}">
                      <a16:colId xmlns:a16="http://schemas.microsoft.com/office/drawing/2014/main" val="1348266803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623943268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850277363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1514393272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678029289"/>
                    </a:ext>
                  </a:extLst>
                </a:gridCol>
              </a:tblGrid>
              <a:tr h="11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endParaRPr lang="ka-GE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90338"/>
                  </a:ext>
                </a:extLst>
              </a:tr>
              <a:tr h="308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Policy Classifier</a:t>
                      </a:r>
                      <a:endParaRPr lang="ka-GE" sz="8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</a:t>
                      </a:r>
                      <a:endParaRPr lang="ka-GE" sz="7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+1 </a:t>
                      </a:r>
                      <a:endParaRPr lang="ka-GE" sz="7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+2 </a:t>
                      </a:r>
                      <a:endParaRPr lang="ka-GE" sz="7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+3 </a:t>
                      </a:r>
                      <a:endParaRPr lang="ka-GE" sz="7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7546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 Equality</a:t>
                      </a:r>
                      <a:endParaRPr lang="ka-G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83270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96624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Climate Change - Mitigation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24367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Climate Change - Adaptation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85318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 - Mitigation and Adaptation</a:t>
                      </a: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97364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United Nations Sustainable Development Goals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87383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 POVERTY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7954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2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ZERO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HUNGER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67036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3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GOOD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HEALTH AND WELL-BEING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58678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QUALITY EDUCATION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2371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GENDER EQUALITY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594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6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CLEAN WATER AND SANITATION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53242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7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AFFORDABLE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CLEAN ENERGY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59536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8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DECENT WORK AND ECONOMIC GROWHT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52689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9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INDUSTRY, INOVATION AND INFRASTRUCTURE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86721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REDUCED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INEQUALITIES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76097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11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SUSTAINABLE CITIES AND COMMUNITIES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54283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12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RESPONSIBLE CONSUMPTION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PRODUCTION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00143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13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CLIMATE ACTION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03582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LIFE BELOW WATER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37908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LIFE ON LAND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06192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16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PEACE, JUSTICE AND STRONG INSTITUTIONS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475096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17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PARTNERSHIPS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THE FOALS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72917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Capital Goals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6709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30914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Efficiency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3182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 Strategies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28050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 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69943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 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4670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81136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97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0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Medium-Term Fiscal Impact Of Policy Classifiers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55698"/>
              </p:ext>
            </p:extLst>
          </p:nvPr>
        </p:nvGraphicFramePr>
        <p:xfrm>
          <a:off x="719668" y="871274"/>
          <a:ext cx="11065933" cy="5766592"/>
        </p:xfrm>
        <a:graphic>
          <a:graphicData uri="http://schemas.openxmlformats.org/drawingml/2006/table">
            <a:tbl>
              <a:tblPr/>
              <a:tblGrid>
                <a:gridCol w="6047001">
                  <a:extLst>
                    <a:ext uri="{9D8B030D-6E8A-4147-A177-3AD203B41FA5}">
                      <a16:colId xmlns:a16="http://schemas.microsoft.com/office/drawing/2014/main" val="3301504576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2642437340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1004818826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3623699050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3121482553"/>
                    </a:ext>
                  </a:extLst>
                </a:gridCol>
              </a:tblGrid>
              <a:tr h="180206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with</a:t>
                      </a:r>
                      <a:r>
                        <a:rPr lang="ka-GE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</a:t>
                      </a:r>
                      <a:endParaRPr lang="ka-GE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9970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 Equality</a:t>
                      </a:r>
                      <a:endParaRPr lang="ka-G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25390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844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Climate Change - Mitigation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6312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Climate Change - Adaptation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2529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 - Mitigation and Adaptation</a:t>
                      </a: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7885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United Nations Sustainable Development Goals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44795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 POVERTY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6916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2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ZERO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HUNGER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566342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3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GOOD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HEALTH AND WELL-BEING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2923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QUALITY EDUCATION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05044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GENDER EQUALITY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7291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6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CLEAN WATER AND SANITATION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2843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7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AFFORDABLE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CLEAN ENERGY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03400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8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DECENT WORK AND ECONOMIC GROWHT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206414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9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INDUSTRY, INOVATION AND INFRASTRUCTURE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7465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REDUCED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INEQUALITIES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2085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11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SUSTAINABLE CITIES AND COMMUNITIES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26903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12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RESPONSIBLE CONSUMPTION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PRODUCTION 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9929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13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CLIMATE ACTION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34134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LIFE BELOW WATER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5817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LIFE ON LAND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0687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16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PEACE, JUSTICE AND STRONG INSTITUTIONS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399911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17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PARTNERSHIPS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THE FOALS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28893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Capital Goals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0292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6561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Efficiency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04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 Strategies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83070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 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14551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 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78597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8064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11843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253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Medium-Term Fiscal Impact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Government Strategies</a:t>
            </a:r>
            <a: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template of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Annex to the draft State Budget Law </a:t>
            </a:r>
            <a:r>
              <a:rPr lang="en-US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03983"/>
              </p:ext>
            </p:extLst>
          </p:nvPr>
        </p:nvGraphicFramePr>
        <p:xfrm>
          <a:off x="800099" y="982138"/>
          <a:ext cx="10104967" cy="4555058"/>
        </p:xfrm>
        <a:graphic>
          <a:graphicData uri="http://schemas.openxmlformats.org/drawingml/2006/table">
            <a:tbl>
              <a:tblPr/>
              <a:tblGrid>
                <a:gridCol w="5787675">
                  <a:extLst>
                    <a:ext uri="{9D8B030D-6E8A-4147-A177-3AD203B41FA5}">
                      <a16:colId xmlns:a16="http://schemas.microsoft.com/office/drawing/2014/main" val="4214839021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3120868366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1883285655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701381873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61814341"/>
                    </a:ext>
                  </a:extLst>
                </a:gridCol>
              </a:tblGrid>
              <a:tr h="2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endParaRPr lang="ka-G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072324"/>
                  </a:ext>
                </a:extLst>
              </a:tr>
              <a:tr h="7833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Policy Classifier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+1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+2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+3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28893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 Strategies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41253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Strategy 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358850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609556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Strategy 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474835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4974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36265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en-US" sz="11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</a:t>
                      </a:r>
                      <a:r>
                        <a:rPr lang="ka-GE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</a:t>
                      </a:r>
                      <a:endParaRPr lang="ka-G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85594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 Strategies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1413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Strategy 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16254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058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Strategy 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53848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2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Medium-Term Fiscal Impact of Government Strategies</a:t>
            </a:r>
            <a:r>
              <a:rPr lang="ka-GE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a-GE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template of the Annex to the draft State Budget Law </a:t>
            </a:r>
            <a:r>
              <a:rPr lang="en-US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N2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87672"/>
              </p:ext>
            </p:extLst>
          </p:nvPr>
        </p:nvGraphicFramePr>
        <p:xfrm>
          <a:off x="676275" y="1190620"/>
          <a:ext cx="10821457" cy="4986342"/>
        </p:xfrm>
        <a:graphic>
          <a:graphicData uri="http://schemas.openxmlformats.org/drawingml/2006/table">
            <a:tbl>
              <a:tblPr/>
              <a:tblGrid>
                <a:gridCol w="4704261">
                  <a:extLst>
                    <a:ext uri="{9D8B030D-6E8A-4147-A177-3AD203B41FA5}">
                      <a16:colId xmlns:a16="http://schemas.microsoft.com/office/drawing/2014/main" val="956777644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1496089925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86275440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1578853080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3093286023"/>
                    </a:ext>
                  </a:extLst>
                </a:gridCol>
              </a:tblGrid>
              <a:tr h="19477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 GEL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endParaRPr lang="ka-G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34556"/>
                  </a:ext>
                </a:extLst>
              </a:tr>
              <a:tr h="409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Policy Classifier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 Year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+1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+2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Budgeted Year +3 </a:t>
                      </a:r>
                      <a:endParaRPr lang="ka-GE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17721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 </a:t>
                      </a:r>
                      <a:r>
                        <a:rPr lang="ka-G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0176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14684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14368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75867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 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ka-G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1777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133516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084667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9329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38433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447292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49900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2124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41647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957601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95487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88490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en-US" sz="10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</a:t>
                      </a:r>
                      <a:r>
                        <a:rPr lang="ka-GE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Expenditures </a:t>
                      </a:r>
                      <a:endParaRPr lang="ka-GE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56409"/>
                  </a:ext>
                </a:extLst>
              </a:tr>
              <a:tr h="292168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ka-G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0236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534087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2820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19130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9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7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524" y="414964"/>
            <a:ext cx="10413521" cy="670045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Example: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2030, Georgia's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Strategy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622" y="1751386"/>
            <a:ext cx="7584140" cy="47318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 long-term policy document that represents the unified vision of the government and combines all the main priority areas of sustainable development </a:t>
            </a:r>
            <a:r>
              <a:rPr lang="ka-GE" sz="16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ka-GE" sz="18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Defense 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and 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Safety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Economic Development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Social P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olicy 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and 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Human Capital Development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State G</a:t>
            </a:r>
            <a:r>
              <a:rPr lang="en-US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overnance</a:t>
            </a:r>
            <a:endParaRPr lang="ka-GE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212" y="3084139"/>
            <a:ext cx="2264989" cy="291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2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1839</Words>
  <Application>Microsoft Office PowerPoint</Application>
  <PresentationFormat>Widescreen</PresentationFormat>
  <Paragraphs>624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Sylfaen</vt:lpstr>
      <vt:lpstr>Wingdings</vt:lpstr>
      <vt:lpstr>Office Theme</vt:lpstr>
      <vt:lpstr>Compliance of Government Sector Strategies with Medium-Term Fiscal Parameters </vt:lpstr>
      <vt:lpstr>EU-EGFA - Budget Support 2023-2026</vt:lpstr>
      <vt:lpstr>The Policy Classifier</vt:lpstr>
      <vt:lpstr>PowerPoint Presentation</vt:lpstr>
      <vt:lpstr>The Medium-Term Fiscal Impact Of Policy Classifiers</vt:lpstr>
      <vt:lpstr>The Medium-Term Fiscal Impact Of Policy Classifiers</vt:lpstr>
      <vt:lpstr>Medium-Term Fiscal Impact of Government Strategies A template of the Annex to the draft State Budget Law Table N1</vt:lpstr>
      <vt:lpstr>Medium-Term Fiscal Impact of Government Strategies A template of the Annex to the draft State Budget Law Table N2</vt:lpstr>
      <vt:lpstr>Example: Vision 2030, Georgia's Development Strategy</vt:lpstr>
      <vt:lpstr>Tagging the State Budget Programs with Sectoral Strategies Linking The Budget Program With The Vision 2030 Development Strategy Of Georgia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nato mokverashvili</dc:creator>
  <cp:lastModifiedBy>Natia Gulua</cp:lastModifiedBy>
  <cp:revision>76</cp:revision>
  <cp:lastPrinted>2023-09-22T07:58:30Z</cp:lastPrinted>
  <dcterms:created xsi:type="dcterms:W3CDTF">2023-09-21T09:52:58Z</dcterms:created>
  <dcterms:modified xsi:type="dcterms:W3CDTF">2023-12-01T16:01:52Z</dcterms:modified>
</cp:coreProperties>
</file>